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8" r:id="rId6"/>
    <p:sldId id="282" r:id="rId7"/>
    <p:sldId id="292" r:id="rId8"/>
    <p:sldId id="289" r:id="rId9"/>
    <p:sldId id="290" r:id="rId10"/>
    <p:sldId id="288" r:id="rId11"/>
    <p:sldId id="291" r:id="rId12"/>
    <p:sldId id="283" r:id="rId13"/>
    <p:sldId id="284" r:id="rId14"/>
    <p:sldId id="274" r:id="rId15"/>
    <p:sldId id="261" r:id="rId16"/>
    <p:sldId id="272" r:id="rId17"/>
    <p:sldId id="262" r:id="rId18"/>
    <p:sldId id="263" r:id="rId19"/>
    <p:sldId id="264" r:id="rId20"/>
    <p:sldId id="265" r:id="rId21"/>
    <p:sldId id="269" r:id="rId22"/>
    <p:sldId id="285" r:id="rId23"/>
    <p:sldId id="268" r:id="rId24"/>
    <p:sldId id="266" r:id="rId25"/>
    <p:sldId id="270" r:id="rId26"/>
    <p:sldId id="257" r:id="rId27"/>
    <p:sldId id="260" r:id="rId28"/>
    <p:sldId id="2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3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1313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68" d="100"/>
          <a:sy n="68" d="100"/>
        </p:scale>
        <p:origin x="10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altimerendering.com/raytracing/Ray%20Tracing_%20the%20Rest%20of%20Your%20Life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_%20The%20Next%20Week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altimerendering.com/raytracing/Ray%20Tracing%20in%20a%20Weekend.pdf" TargetMode="External"/><Relationship Id="rId5" Type="http://schemas.openxmlformats.org/officeDocument/2006/relationships/hyperlink" Target="https://devblogs.nvidia.com/accelerated-ray-tracing-cuda/" TargetMode="External"/><Relationship Id="rId4" Type="http://schemas.openxmlformats.org/officeDocument/2006/relationships/hyperlink" Target="https://www.mono-project.com/docs/advanced/pinvok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en-US" altLang="ko-KR" sz="2000" dirty="0"/>
              <a:t>2012154010 </a:t>
            </a:r>
            <a:r>
              <a:rPr lang="ko-KR" altLang="en-US" sz="2000" dirty="0"/>
              <a:t>김수혁</a:t>
            </a:r>
            <a:endParaRPr lang="en-US" altLang="ko-KR" sz="2000" dirty="0"/>
          </a:p>
          <a:p>
            <a:pPr algn="r"/>
            <a:r>
              <a:rPr lang="ko-KR" altLang="en-US" sz="2000" dirty="0"/>
              <a:t> </a:t>
            </a:r>
            <a:r>
              <a:rPr lang="en-US" altLang="ko-KR" sz="2000" dirty="0"/>
              <a:t>2013154012 </a:t>
            </a:r>
            <a:r>
              <a:rPr lang="ko-KR" altLang="en-US" sz="2000" dirty="0"/>
              <a:t>김한상</a:t>
            </a:r>
            <a:endParaRPr lang="en-US" altLang="ko-KR" sz="2000" dirty="0"/>
          </a:p>
          <a:p>
            <a:pPr algn="r"/>
            <a:r>
              <a:rPr lang="ko-KR" altLang="en-US" sz="2000" dirty="0"/>
              <a:t> </a:t>
            </a:r>
            <a:r>
              <a:rPr lang="en-US" altLang="ko-KR" sz="2000" dirty="0"/>
              <a:t>2014150031</a:t>
            </a:r>
            <a:r>
              <a:rPr lang="ko-KR" altLang="en-US" sz="2000" dirty="0"/>
              <a:t> 정지윤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2019-11-14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55410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PE,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ptx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92885"/>
              </p:ext>
            </p:extLst>
          </p:nvPr>
        </p:nvGraphicFramePr>
        <p:xfrm>
          <a:off x="1371859" y="2665963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Mesh, Shader, Transform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들을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88016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232905" y="2979814"/>
            <a:ext cx="644732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378284" y="3722992"/>
            <a:ext cx="2033459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</a:p>
          <a:p>
            <a:pPr algn="ctr"/>
            <a:r>
              <a:rPr lang="en-US" altLang="ko-KR" sz="1050" dirty="0"/>
              <a:t>(P/Invoke)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Texture </a:t>
            </a:r>
          </a:p>
          <a:p>
            <a:pPr algn="ctr"/>
            <a:r>
              <a:rPr lang="en-US" altLang="ko-KR" sz="1100" dirty="0"/>
              <a:t>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10" y="4972336"/>
            <a:ext cx="1099801" cy="109980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A1D6FFF8-B5A2-4FBA-B6FF-79CEA92A4D05}"/>
              </a:ext>
            </a:extLst>
          </p:cNvPr>
          <p:cNvSpPr txBox="1"/>
          <p:nvPr/>
        </p:nvSpPr>
        <p:spPr>
          <a:xfrm>
            <a:off x="5782242" y="5152904"/>
            <a:ext cx="76750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900" dirty="0"/>
              <a:t>모두</a:t>
            </a:r>
            <a:endParaRPr lang="en-US" altLang="ko-KR" sz="900" dirty="0"/>
          </a:p>
          <a:p>
            <a:pPr algn="ctr"/>
            <a:r>
              <a:rPr lang="ko-KR" altLang="en-US" sz="900" dirty="0"/>
              <a:t>업데이트</a:t>
            </a:r>
            <a:endParaRPr lang="en-US" altLang="ko-KR" sz="900" dirty="0"/>
          </a:p>
        </p:txBody>
      </p:sp>
      <p:cxnSp>
        <p:nvCxnSpPr>
          <p:cNvPr id="161" name="직선 화살표 연결선 153">
            <a:extLst>
              <a:ext uri="{FF2B5EF4-FFF2-40B4-BE49-F238E27FC236}">
                <a16:creationId xmlns:a16="http://schemas.microsoft.com/office/drawing/2014/main" id="{FB9DA603-D937-4048-BF60-2155ECEE5CE8}"/>
              </a:ext>
            </a:extLst>
          </p:cNvPr>
          <p:cNvCxnSpPr>
            <a:cxnSpLocks/>
            <a:endCxn id="157" idx="3"/>
          </p:cNvCxnSpPr>
          <p:nvPr/>
        </p:nvCxnSpPr>
        <p:spPr>
          <a:xfrm flipH="1">
            <a:off x="5864511" y="5522236"/>
            <a:ext cx="60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00887"/>
              </p:ext>
            </p:extLst>
          </p:nvPr>
        </p:nvGraphicFramePr>
        <p:xfrm>
          <a:off x="1371858" y="5239665"/>
          <a:ext cx="2333366" cy="75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754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endCxn id="165" idx="0"/>
          </p:cNvCxnSpPr>
          <p:nvPr/>
        </p:nvCxnSpPr>
        <p:spPr>
          <a:xfrm rot="10800000" flipV="1">
            <a:off x="2538542" y="4611413"/>
            <a:ext cx="3928939" cy="62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2519489" y="4636998"/>
            <a:ext cx="1694642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픽셀 업데이트 시</a:t>
            </a:r>
            <a:endParaRPr lang="en-US" altLang="ko-KR" sz="1050" dirty="0"/>
          </a:p>
          <a:p>
            <a:pPr algn="ctr"/>
            <a:r>
              <a:rPr lang="ko-KR" altLang="en-US" sz="1050" dirty="0"/>
              <a:t>자동 갱신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en-US" altLang="ko-KR" sz="1050" dirty="0" err="1"/>
              <a:t>ptr</a:t>
            </a:r>
            <a:r>
              <a:rPr lang="en-US" altLang="ko-KR" sz="1050" dirty="0"/>
              <a:t> reference)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22989"/>
          <a:stretch/>
        </p:blipFill>
        <p:spPr>
          <a:xfrm>
            <a:off x="746125" y="1844407"/>
            <a:ext cx="869949" cy="96926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21000" r="-9075" b="-19823"/>
          <a:stretch/>
        </p:blipFill>
        <p:spPr>
          <a:xfrm>
            <a:off x="749808" y="2624329"/>
            <a:ext cx="859536" cy="1033272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2868116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-8253" r="3297" b="35558"/>
          <a:stretch/>
        </p:blipFill>
        <p:spPr>
          <a:xfrm>
            <a:off x="742951" y="3518919"/>
            <a:ext cx="866774" cy="914560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11797" y="3781202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</p:txBody>
      </p:sp>
      <p:pic>
        <p:nvPicPr>
          <p:cNvPr id="32" name="그림 31" descr="평야, 서있는이(가) 표시된 사진&#10;&#10;자동 생성된 설명">
            <a:extLst>
              <a:ext uri="{FF2B5EF4-FFF2-40B4-BE49-F238E27FC236}">
                <a16:creationId xmlns:a16="http://schemas.microsoft.com/office/drawing/2014/main" id="{E38DCDF5-A817-4AAF-9A21-826EF4FE11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0" t="-14180" r="-2249" b="-10439"/>
          <a:stretch/>
        </p:blipFill>
        <p:spPr>
          <a:xfrm>
            <a:off x="745331" y="4362849"/>
            <a:ext cx="864395" cy="1014984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78" b="-16815"/>
          <a:stretch/>
        </p:blipFill>
        <p:spPr>
          <a:xfrm>
            <a:off x="749808" y="5283201"/>
            <a:ext cx="866267" cy="840088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9A8F939-C5E0-4B70-9503-44B6F34D0514}"/>
              </a:ext>
            </a:extLst>
          </p:cNvPr>
          <p:cNvSpPr txBox="1">
            <a:spLocks/>
          </p:cNvSpPr>
          <p:nvPr/>
        </p:nvSpPr>
        <p:spPr>
          <a:xfrm>
            <a:off x="1911797" y="4662963"/>
            <a:ext cx="3500692" cy="62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C++11,14,17</a:t>
            </a:r>
            <a:endParaRPr lang="ko-KR" altLang="en-US" sz="1600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5377833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Nvidia 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/>
              <a:t>Denoising</a:t>
            </a:r>
            <a:r>
              <a:rPr lang="ko-KR" altLang="en-US"/>
              <a:t> </a:t>
            </a:r>
            <a:r>
              <a:rPr lang="ko-KR" altLang="en-US" dirty="0"/>
              <a:t>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620956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Tracing,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Ray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Tracing Model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Tracing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1050" dirty="0">
                <a:hlinkClick r:id="rId3"/>
              </a:rPr>
              <a:t>이영진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김중한</a:t>
            </a:r>
            <a:r>
              <a:rPr lang="en-US" altLang="ko-KR" sz="1050" dirty="0">
                <a:hlinkClick r:id="rId3"/>
              </a:rPr>
              <a:t>, Unity Technologies: </a:t>
            </a:r>
            <a:r>
              <a:rPr lang="ko-KR" altLang="en-US" sz="1050" dirty="0">
                <a:hlinkClick r:id="rId3"/>
              </a:rPr>
              <a:t>게임 제작에도 족보가 있다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삼성증권</a:t>
            </a:r>
            <a:r>
              <a:rPr lang="en-US" altLang="ko-KR" sz="1050" dirty="0">
                <a:hlinkClick r:id="rId3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4"/>
              </a:rPr>
              <a:t>Mono, Interop with Native Libraries, 2005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David B. Kirk, Wen-</a:t>
            </a:r>
            <a:r>
              <a:rPr lang="en-US" altLang="ko-KR" sz="1050" dirty="0" err="1"/>
              <a:t>mei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W.Hwu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하순회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김크리스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이영민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대규모 병렬 프로세서 프로그래밍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Bj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퍼블릭</a:t>
            </a:r>
            <a:r>
              <a:rPr lang="en-US" altLang="ko-KR" sz="105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Jason Sanders, Edward </a:t>
            </a:r>
            <a:r>
              <a:rPr lang="en-US" altLang="ko-KR" sz="1050" dirty="0" err="1"/>
              <a:t>Kandrot</a:t>
            </a:r>
            <a:r>
              <a:rPr lang="en-US" altLang="ko-KR" sz="105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5"/>
              </a:rPr>
              <a:t>Roger Allen, Accelerated Ray Tracing in One Weekend in CUDA, NVidia, 2018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Haines (Editor), Tomas </a:t>
            </a:r>
            <a:r>
              <a:rPr lang="en-US" altLang="ko-KR" sz="1050" dirty="0" err="1"/>
              <a:t>Akenine-Möller</a:t>
            </a:r>
            <a:r>
              <a:rPr lang="en-US" altLang="ko-KR" sz="105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C. Lauterbach, M. Garland, S. Sengupta, D. </a:t>
            </a:r>
            <a:r>
              <a:rPr lang="en-US" altLang="ko-KR" sz="1050" dirty="0" err="1"/>
              <a:t>Luebke</a:t>
            </a:r>
            <a:r>
              <a:rPr lang="en-US" altLang="ko-KR" sz="1050" dirty="0"/>
              <a:t>, D. </a:t>
            </a:r>
            <a:r>
              <a:rPr lang="en-US" altLang="ko-KR" sz="1050" dirty="0" err="1"/>
              <a:t>Manocha</a:t>
            </a:r>
            <a:r>
              <a:rPr lang="en-US" altLang="ko-KR" sz="105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</a:t>
            </a:r>
            <a:r>
              <a:rPr lang="en-US" altLang="ko-KR" sz="1050" dirty="0" err="1"/>
              <a:t>Veach</a:t>
            </a:r>
            <a:r>
              <a:rPr lang="en-US" altLang="ko-KR" sz="1050" dirty="0"/>
              <a:t>, Leonida  J. </a:t>
            </a:r>
            <a:r>
              <a:rPr lang="en-US" altLang="ko-KR" sz="1050" dirty="0" err="1"/>
              <a:t>Guibas</a:t>
            </a:r>
            <a:r>
              <a:rPr lang="en-US" altLang="ko-KR" sz="105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P. </a:t>
            </a:r>
            <a:r>
              <a:rPr lang="en-US" altLang="ko-KR" sz="1050" dirty="0" err="1"/>
              <a:t>Lafortune</a:t>
            </a:r>
            <a:r>
              <a:rPr lang="en-US" altLang="ko-KR" sz="105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6"/>
              </a:rPr>
              <a:t>Peter Shirley, Ray Tracing in One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7"/>
              </a:rPr>
              <a:t>Peter Shirley, Ray Tracing in The Next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8"/>
              </a:rPr>
              <a:t>Peter Shirley, Ray Tracing in The Rest of Your Life, 2018</a:t>
            </a:r>
            <a:endParaRPr lang="ko-KR" altLang="en-US" sz="105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hlinkClick r:id="rId3"/>
              </a:rPr>
              <a:t>Unreal Engine 4</a:t>
            </a:r>
          </a:p>
          <a:p>
            <a:pPr algn="ctr"/>
            <a:r>
              <a:rPr lang="en-US" altLang="ko-KR" sz="4000" dirty="0">
                <a:hlinkClick r:id="rId3"/>
              </a:rPr>
              <a:t>Raytracing Reflection Demo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3503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dirty="0"/>
              <a:t>월등한 성능</a:t>
            </a:r>
            <a:endParaRPr lang="en-US" altLang="ko-KR" b="1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dirty="0" err="1"/>
              <a:t>AlexNet</a:t>
            </a:r>
            <a:r>
              <a:rPr lang="en-US" altLang="ko-KR" dirty="0"/>
              <a:t>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dirty="0"/>
              <a:t>빛</a:t>
            </a:r>
            <a:r>
              <a:rPr lang="ko-KR" altLang="en-US" dirty="0"/>
              <a:t>의 움직임을 </a:t>
            </a:r>
            <a:r>
              <a:rPr lang="ko-KR" altLang="en-US" b="1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dirty="0"/>
              <a:t>영상 제작</a:t>
            </a:r>
            <a:r>
              <a:rPr lang="ko-KR" altLang="en-US" dirty="0"/>
              <a:t> </a:t>
            </a:r>
            <a:r>
              <a:rPr lang="ko-KR" altLang="en-US" b="1" dirty="0"/>
              <a:t>툴</a:t>
            </a:r>
            <a:r>
              <a:rPr lang="ko-KR" altLang="en-US" dirty="0"/>
              <a:t>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2173</Words>
  <Application>Microsoft Office PowerPoint</Application>
  <PresentationFormat>와이드스크린</PresentationFormat>
  <Paragraphs>380</Paragraphs>
  <Slides>25</Slides>
  <Notes>25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Unity 에서의 GPGPU 기반  광선 추적 렌더러</vt:lpstr>
      <vt:lpstr>Index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시스템 수행 시나리오: 하나의 프레임</vt:lpstr>
      <vt:lpstr>시스템 구성도</vt:lpstr>
      <vt:lpstr>개발 환경</vt:lpstr>
      <vt:lpstr>개발 환경</vt:lpstr>
      <vt:lpstr>개발 방법</vt:lpstr>
      <vt:lpstr>개발 방법</vt:lpstr>
      <vt:lpstr>업무 분담</vt:lpstr>
      <vt:lpstr>졸업 연구 일정</vt:lpstr>
      <vt:lpstr>필요 기술 및 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237</cp:revision>
  <dcterms:created xsi:type="dcterms:W3CDTF">2019-11-03T02:13:53Z</dcterms:created>
  <dcterms:modified xsi:type="dcterms:W3CDTF">2019-12-04T03:00:53Z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